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58" r:id="rId4"/>
    <p:sldId id="262" r:id="rId5"/>
    <p:sldId id="259" r:id="rId6"/>
    <p:sldId id="264" r:id="rId7"/>
    <p:sldId id="261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40"/>
    <p:restoredTop sz="94610"/>
  </p:normalViewPr>
  <p:slideViewPr>
    <p:cSldViewPr snapToGrid="0" snapToObjects="1">
      <p:cViewPr>
        <p:scale>
          <a:sx n="75" d="100"/>
          <a:sy n="75" d="100"/>
        </p:scale>
        <p:origin x="147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04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41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8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1595" y="2010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 </a:t>
            </a:r>
            <a:r>
              <a:rPr lang="ko-KR" alt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시공간정보로부터 사고 위험도 </a:t>
            </a:r>
            <a:endParaRPr lang="en-US" altLang="ko-KR" sz="4374" dirty="0">
              <a:solidFill>
                <a:srgbClr val="1F1E1E"/>
              </a:solidFill>
              <a:latin typeface="Red Hat Text" pitchFamily="34" charset="0"/>
              <a:ea typeface="Red Hat Text" pitchFamily="34" charset="-122"/>
            </a:endParaRPr>
          </a:p>
          <a:p>
            <a:pPr marL="0" indent="0">
              <a:lnSpc>
                <a:spcPts val="5468"/>
              </a:lnSpc>
              <a:buNone/>
            </a:pPr>
            <a:r>
              <a:rPr lang="ko-KR" alt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 예측 </a:t>
            </a:r>
            <a:r>
              <a:rPr lang="en-US" altLang="ko-KR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AI</a:t>
            </a:r>
            <a:r>
              <a:rPr lang="ko-KR" alt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모델 개발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331595" y="640892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ko-KR" altLang="en-US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팀장</a:t>
            </a:r>
            <a:r>
              <a:rPr lang="en-US" altLang="ko-KR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:</a:t>
            </a:r>
            <a:r>
              <a:rPr lang="ko-KR" altLang="en-US" sz="1750" dirty="0" err="1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김대양</a:t>
            </a:r>
            <a:endParaRPr lang="en-US" altLang="ko-KR" sz="1750" dirty="0">
              <a:solidFill>
                <a:srgbClr val="3B3535"/>
              </a:solidFill>
              <a:latin typeface="Roboto" pitchFamily="34" charset="0"/>
              <a:cs typeface="Robot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ko-KR" altLang="en-US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팀원</a:t>
            </a:r>
            <a:r>
              <a:rPr lang="en-US" altLang="ko-KR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:</a:t>
            </a:r>
            <a:r>
              <a:rPr lang="ko-KR" altLang="en-US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태정수</a:t>
            </a:r>
            <a:r>
              <a:rPr lang="en-US" altLang="ko-KR" sz="1750" dirty="0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, </a:t>
            </a:r>
            <a:r>
              <a:rPr lang="ko-KR" altLang="en-US" sz="1750" dirty="0" err="1">
                <a:solidFill>
                  <a:srgbClr val="3B3535"/>
                </a:solidFill>
                <a:latin typeface="Roboto" pitchFamily="34" charset="0"/>
                <a:cs typeface="Roboto" pitchFamily="34" charset="-120"/>
              </a:rPr>
              <a:t>서동윤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128E88B4-5DD4-A818-494E-688217D44776}"/>
              </a:ext>
            </a:extLst>
          </p:cNvPr>
          <p:cNvSpPr/>
          <p:nvPr/>
        </p:nvSpPr>
        <p:spPr>
          <a:xfrm>
            <a:off x="6357314" y="395020"/>
            <a:ext cx="7501332" cy="2139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6500">
                <a:latin typeface="+mj-lt"/>
                <a:ea typeface="+mj-ea"/>
                <a:cs typeface="+mj-cs"/>
              </a:rPr>
              <a:t>목차</a:t>
            </a:r>
            <a:endParaRPr lang="en-US" altLang="ko-KR" sz="6500"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500">
              <a:latin typeface="+mj-lt"/>
              <a:ea typeface="+mj-ea"/>
              <a:cs typeface="+mj-cs"/>
            </a:endParaRPr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34D5A84D-5B96-6C93-B537-3DEDEAB2C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39" r="1" b="14935"/>
          <a:stretch/>
        </p:blipFill>
        <p:spPr>
          <a:xfrm>
            <a:off x="1" y="10"/>
            <a:ext cx="5588813" cy="82295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0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7314" y="2849936"/>
            <a:ext cx="5092307" cy="21946"/>
          </a:xfrm>
          <a:custGeom>
            <a:avLst/>
            <a:gdLst>
              <a:gd name="connsiteX0" fmla="*/ 0 w 5092307"/>
              <a:gd name="connsiteY0" fmla="*/ 0 h 21946"/>
              <a:gd name="connsiteX1" fmla="*/ 483769 w 5092307"/>
              <a:gd name="connsiteY1" fmla="*/ 0 h 21946"/>
              <a:gd name="connsiteX2" fmla="*/ 1222154 w 5092307"/>
              <a:gd name="connsiteY2" fmla="*/ 0 h 21946"/>
              <a:gd name="connsiteX3" fmla="*/ 1756846 w 5092307"/>
              <a:gd name="connsiteY3" fmla="*/ 0 h 21946"/>
              <a:gd name="connsiteX4" fmla="*/ 2291538 w 5092307"/>
              <a:gd name="connsiteY4" fmla="*/ 0 h 21946"/>
              <a:gd name="connsiteX5" fmla="*/ 2979000 w 5092307"/>
              <a:gd name="connsiteY5" fmla="*/ 0 h 21946"/>
              <a:gd name="connsiteX6" fmla="*/ 3666461 w 5092307"/>
              <a:gd name="connsiteY6" fmla="*/ 0 h 21946"/>
              <a:gd name="connsiteX7" fmla="*/ 4252076 w 5092307"/>
              <a:gd name="connsiteY7" fmla="*/ 0 h 21946"/>
              <a:gd name="connsiteX8" fmla="*/ 5092307 w 5092307"/>
              <a:gd name="connsiteY8" fmla="*/ 0 h 21946"/>
              <a:gd name="connsiteX9" fmla="*/ 5092307 w 5092307"/>
              <a:gd name="connsiteY9" fmla="*/ 21946 h 21946"/>
              <a:gd name="connsiteX10" fmla="*/ 4455769 w 5092307"/>
              <a:gd name="connsiteY10" fmla="*/ 21946 h 21946"/>
              <a:gd name="connsiteX11" fmla="*/ 3717384 w 5092307"/>
              <a:gd name="connsiteY11" fmla="*/ 21946 h 21946"/>
              <a:gd name="connsiteX12" fmla="*/ 3233615 w 5092307"/>
              <a:gd name="connsiteY12" fmla="*/ 21946 h 21946"/>
              <a:gd name="connsiteX13" fmla="*/ 2546154 w 5092307"/>
              <a:gd name="connsiteY13" fmla="*/ 21946 h 21946"/>
              <a:gd name="connsiteX14" fmla="*/ 1960538 w 5092307"/>
              <a:gd name="connsiteY14" fmla="*/ 21946 h 21946"/>
              <a:gd name="connsiteX15" fmla="*/ 1374923 w 5092307"/>
              <a:gd name="connsiteY15" fmla="*/ 21946 h 21946"/>
              <a:gd name="connsiteX16" fmla="*/ 738385 w 5092307"/>
              <a:gd name="connsiteY16" fmla="*/ 21946 h 21946"/>
              <a:gd name="connsiteX17" fmla="*/ 0 w 5092307"/>
              <a:gd name="connsiteY17" fmla="*/ 21946 h 21946"/>
              <a:gd name="connsiteX18" fmla="*/ 0 w 5092307"/>
              <a:gd name="connsiteY18" fmla="*/ 0 h 21946"/>
              <a:gd name="connsiteX0" fmla="*/ 0 w 5092307"/>
              <a:gd name="connsiteY0" fmla="*/ 0 h 21946"/>
              <a:gd name="connsiteX1" fmla="*/ 534692 w 5092307"/>
              <a:gd name="connsiteY1" fmla="*/ 0 h 21946"/>
              <a:gd name="connsiteX2" fmla="*/ 1018461 w 5092307"/>
              <a:gd name="connsiteY2" fmla="*/ 0 h 21946"/>
              <a:gd name="connsiteX3" fmla="*/ 1553154 w 5092307"/>
              <a:gd name="connsiteY3" fmla="*/ 0 h 21946"/>
              <a:gd name="connsiteX4" fmla="*/ 2189692 w 5092307"/>
              <a:gd name="connsiteY4" fmla="*/ 0 h 21946"/>
              <a:gd name="connsiteX5" fmla="*/ 2877153 w 5092307"/>
              <a:gd name="connsiteY5" fmla="*/ 0 h 21946"/>
              <a:gd name="connsiteX6" fmla="*/ 3615538 w 5092307"/>
              <a:gd name="connsiteY6" fmla="*/ 0 h 21946"/>
              <a:gd name="connsiteX7" fmla="*/ 4353922 w 5092307"/>
              <a:gd name="connsiteY7" fmla="*/ 0 h 21946"/>
              <a:gd name="connsiteX8" fmla="*/ 5092307 w 5092307"/>
              <a:gd name="connsiteY8" fmla="*/ 0 h 21946"/>
              <a:gd name="connsiteX9" fmla="*/ 5092307 w 5092307"/>
              <a:gd name="connsiteY9" fmla="*/ 21946 h 21946"/>
              <a:gd name="connsiteX10" fmla="*/ 4557615 w 5092307"/>
              <a:gd name="connsiteY10" fmla="*/ 21946 h 21946"/>
              <a:gd name="connsiteX11" fmla="*/ 3819230 w 5092307"/>
              <a:gd name="connsiteY11" fmla="*/ 21946 h 21946"/>
              <a:gd name="connsiteX12" fmla="*/ 3335461 w 5092307"/>
              <a:gd name="connsiteY12" fmla="*/ 21946 h 21946"/>
              <a:gd name="connsiteX13" fmla="*/ 2648000 w 5092307"/>
              <a:gd name="connsiteY13" fmla="*/ 21946 h 21946"/>
              <a:gd name="connsiteX14" fmla="*/ 2062384 w 5092307"/>
              <a:gd name="connsiteY14" fmla="*/ 21946 h 21946"/>
              <a:gd name="connsiteX15" fmla="*/ 1476769 w 5092307"/>
              <a:gd name="connsiteY15" fmla="*/ 21946 h 21946"/>
              <a:gd name="connsiteX16" fmla="*/ 738385 w 5092307"/>
              <a:gd name="connsiteY16" fmla="*/ 21946 h 21946"/>
              <a:gd name="connsiteX17" fmla="*/ 0 w 5092307"/>
              <a:gd name="connsiteY17" fmla="*/ 21946 h 21946"/>
              <a:gd name="connsiteX18" fmla="*/ 0 w 5092307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92307" h="21946" fill="none" extrusionOk="0">
                <a:moveTo>
                  <a:pt x="0" y="0"/>
                </a:moveTo>
                <a:cubicBezTo>
                  <a:pt x="120910" y="-10710"/>
                  <a:pt x="306112" y="-18087"/>
                  <a:pt x="483769" y="0"/>
                </a:cubicBezTo>
                <a:cubicBezTo>
                  <a:pt x="624770" y="-46941"/>
                  <a:pt x="950713" y="-48613"/>
                  <a:pt x="1222154" y="0"/>
                </a:cubicBezTo>
                <a:cubicBezTo>
                  <a:pt x="1494875" y="29204"/>
                  <a:pt x="1601657" y="-771"/>
                  <a:pt x="1756846" y="0"/>
                </a:cubicBezTo>
                <a:cubicBezTo>
                  <a:pt x="1919807" y="-26586"/>
                  <a:pt x="2093529" y="25757"/>
                  <a:pt x="2291538" y="0"/>
                </a:cubicBezTo>
                <a:cubicBezTo>
                  <a:pt x="2507291" y="-11701"/>
                  <a:pt x="2702744" y="2932"/>
                  <a:pt x="2979000" y="0"/>
                </a:cubicBezTo>
                <a:cubicBezTo>
                  <a:pt x="3237887" y="2901"/>
                  <a:pt x="3340475" y="-28135"/>
                  <a:pt x="3666461" y="0"/>
                </a:cubicBezTo>
                <a:cubicBezTo>
                  <a:pt x="3991279" y="31099"/>
                  <a:pt x="3963558" y="9082"/>
                  <a:pt x="4252076" y="0"/>
                </a:cubicBezTo>
                <a:cubicBezTo>
                  <a:pt x="4535811" y="8978"/>
                  <a:pt x="4852240" y="19634"/>
                  <a:pt x="5092307" y="0"/>
                </a:cubicBezTo>
                <a:cubicBezTo>
                  <a:pt x="5093367" y="4842"/>
                  <a:pt x="5092628" y="17079"/>
                  <a:pt x="5092307" y="21946"/>
                </a:cubicBezTo>
                <a:cubicBezTo>
                  <a:pt x="4952990" y="48696"/>
                  <a:pt x="4790776" y="40791"/>
                  <a:pt x="4455769" y="21946"/>
                </a:cubicBezTo>
                <a:cubicBezTo>
                  <a:pt x="4163671" y="48037"/>
                  <a:pt x="3940362" y="-21397"/>
                  <a:pt x="3717384" y="21946"/>
                </a:cubicBezTo>
                <a:cubicBezTo>
                  <a:pt x="3488013" y="58201"/>
                  <a:pt x="3358456" y="38098"/>
                  <a:pt x="3233615" y="21946"/>
                </a:cubicBezTo>
                <a:cubicBezTo>
                  <a:pt x="3081661" y="-38956"/>
                  <a:pt x="2857253" y="49695"/>
                  <a:pt x="2546154" y="21946"/>
                </a:cubicBezTo>
                <a:cubicBezTo>
                  <a:pt x="2227532" y="13881"/>
                  <a:pt x="2165914" y="26345"/>
                  <a:pt x="1960538" y="21946"/>
                </a:cubicBezTo>
                <a:cubicBezTo>
                  <a:pt x="1766168" y="1212"/>
                  <a:pt x="1546179" y="-5853"/>
                  <a:pt x="1374923" y="21946"/>
                </a:cubicBezTo>
                <a:cubicBezTo>
                  <a:pt x="1256691" y="26173"/>
                  <a:pt x="916960" y="56581"/>
                  <a:pt x="738385" y="21946"/>
                </a:cubicBezTo>
                <a:cubicBezTo>
                  <a:pt x="558959" y="2319"/>
                  <a:pt x="160014" y="-10352"/>
                  <a:pt x="0" y="21946"/>
                </a:cubicBezTo>
                <a:cubicBezTo>
                  <a:pt x="936" y="10877"/>
                  <a:pt x="1205" y="6714"/>
                  <a:pt x="0" y="0"/>
                </a:cubicBezTo>
                <a:close/>
              </a:path>
              <a:path w="5092307" h="21946" stroke="0" extrusionOk="0">
                <a:moveTo>
                  <a:pt x="0" y="0"/>
                </a:moveTo>
                <a:cubicBezTo>
                  <a:pt x="140045" y="40552"/>
                  <a:pt x="271044" y="6134"/>
                  <a:pt x="534692" y="0"/>
                </a:cubicBezTo>
                <a:cubicBezTo>
                  <a:pt x="775974" y="6814"/>
                  <a:pt x="860713" y="-21798"/>
                  <a:pt x="1018461" y="0"/>
                </a:cubicBezTo>
                <a:cubicBezTo>
                  <a:pt x="1180729" y="49500"/>
                  <a:pt x="1316126" y="37120"/>
                  <a:pt x="1553154" y="0"/>
                </a:cubicBezTo>
                <a:cubicBezTo>
                  <a:pt x="1749972" y="-5647"/>
                  <a:pt x="2068450" y="-27684"/>
                  <a:pt x="2189692" y="0"/>
                </a:cubicBezTo>
                <a:cubicBezTo>
                  <a:pt x="2348444" y="52781"/>
                  <a:pt x="2565918" y="-25249"/>
                  <a:pt x="2877153" y="0"/>
                </a:cubicBezTo>
                <a:cubicBezTo>
                  <a:pt x="3199529" y="39213"/>
                  <a:pt x="3425531" y="22587"/>
                  <a:pt x="3615538" y="0"/>
                </a:cubicBezTo>
                <a:cubicBezTo>
                  <a:pt x="3853311" y="-56628"/>
                  <a:pt x="4227658" y="-37270"/>
                  <a:pt x="4353922" y="0"/>
                </a:cubicBezTo>
                <a:cubicBezTo>
                  <a:pt x="4486908" y="44358"/>
                  <a:pt x="4854815" y="44546"/>
                  <a:pt x="5092307" y="0"/>
                </a:cubicBezTo>
                <a:cubicBezTo>
                  <a:pt x="5091934" y="3614"/>
                  <a:pt x="5092366" y="11689"/>
                  <a:pt x="5092307" y="21946"/>
                </a:cubicBezTo>
                <a:cubicBezTo>
                  <a:pt x="4878554" y="27730"/>
                  <a:pt x="4688865" y="18474"/>
                  <a:pt x="4557615" y="21946"/>
                </a:cubicBezTo>
                <a:cubicBezTo>
                  <a:pt x="4385097" y="43371"/>
                  <a:pt x="4094737" y="86131"/>
                  <a:pt x="3819230" y="21946"/>
                </a:cubicBezTo>
                <a:cubicBezTo>
                  <a:pt x="3558436" y="-11147"/>
                  <a:pt x="3505968" y="19217"/>
                  <a:pt x="3335461" y="21946"/>
                </a:cubicBezTo>
                <a:cubicBezTo>
                  <a:pt x="3161031" y="23930"/>
                  <a:pt x="2965600" y="-5909"/>
                  <a:pt x="2648000" y="21946"/>
                </a:cubicBezTo>
                <a:cubicBezTo>
                  <a:pt x="2314907" y="41561"/>
                  <a:pt x="2282136" y="1466"/>
                  <a:pt x="2062384" y="21946"/>
                </a:cubicBezTo>
                <a:cubicBezTo>
                  <a:pt x="1822890" y="7080"/>
                  <a:pt x="1634043" y="4106"/>
                  <a:pt x="1476769" y="21946"/>
                </a:cubicBezTo>
                <a:cubicBezTo>
                  <a:pt x="1249221" y="76298"/>
                  <a:pt x="963241" y="-38774"/>
                  <a:pt x="738385" y="21946"/>
                </a:cubicBezTo>
                <a:cubicBezTo>
                  <a:pt x="519037" y="62444"/>
                  <a:pt x="142460" y="9207"/>
                  <a:pt x="0" y="21946"/>
                </a:cubicBezTo>
                <a:cubicBezTo>
                  <a:pt x="232" y="15375"/>
                  <a:pt x="-62" y="7624"/>
                  <a:pt x="0" y="0"/>
                </a:cubicBezTo>
                <a:close/>
              </a:path>
              <a:path w="5092307" h="21946" fill="none" stroke="0" extrusionOk="0">
                <a:moveTo>
                  <a:pt x="0" y="0"/>
                </a:moveTo>
                <a:cubicBezTo>
                  <a:pt x="113903" y="8056"/>
                  <a:pt x="289522" y="-33593"/>
                  <a:pt x="483769" y="0"/>
                </a:cubicBezTo>
                <a:cubicBezTo>
                  <a:pt x="627284" y="7159"/>
                  <a:pt x="934921" y="-20423"/>
                  <a:pt x="1222154" y="0"/>
                </a:cubicBezTo>
                <a:cubicBezTo>
                  <a:pt x="1498288" y="27094"/>
                  <a:pt x="1577800" y="31269"/>
                  <a:pt x="1756846" y="0"/>
                </a:cubicBezTo>
                <a:cubicBezTo>
                  <a:pt x="1924612" y="-12017"/>
                  <a:pt x="2088979" y="-472"/>
                  <a:pt x="2291538" y="0"/>
                </a:cubicBezTo>
                <a:cubicBezTo>
                  <a:pt x="2538292" y="22629"/>
                  <a:pt x="2712192" y="-39355"/>
                  <a:pt x="2979000" y="0"/>
                </a:cubicBezTo>
                <a:cubicBezTo>
                  <a:pt x="3238881" y="-13144"/>
                  <a:pt x="3336179" y="-26607"/>
                  <a:pt x="3666461" y="0"/>
                </a:cubicBezTo>
                <a:cubicBezTo>
                  <a:pt x="4000998" y="34831"/>
                  <a:pt x="3957721" y="10151"/>
                  <a:pt x="4252076" y="0"/>
                </a:cubicBezTo>
                <a:cubicBezTo>
                  <a:pt x="4521963" y="-49706"/>
                  <a:pt x="4813887" y="-35034"/>
                  <a:pt x="5092307" y="0"/>
                </a:cubicBezTo>
                <a:cubicBezTo>
                  <a:pt x="5092680" y="4478"/>
                  <a:pt x="5092206" y="16742"/>
                  <a:pt x="5092307" y="21946"/>
                </a:cubicBezTo>
                <a:cubicBezTo>
                  <a:pt x="4959428" y="12562"/>
                  <a:pt x="4777016" y="22015"/>
                  <a:pt x="4455769" y="21946"/>
                </a:cubicBezTo>
                <a:cubicBezTo>
                  <a:pt x="4168927" y="36443"/>
                  <a:pt x="3921505" y="-19040"/>
                  <a:pt x="3717384" y="21946"/>
                </a:cubicBezTo>
                <a:cubicBezTo>
                  <a:pt x="3517199" y="56324"/>
                  <a:pt x="3351008" y="50206"/>
                  <a:pt x="3233615" y="21946"/>
                </a:cubicBezTo>
                <a:cubicBezTo>
                  <a:pt x="3086772" y="14949"/>
                  <a:pt x="2881908" y="55620"/>
                  <a:pt x="2546154" y="21946"/>
                </a:cubicBezTo>
                <a:cubicBezTo>
                  <a:pt x="2220418" y="12137"/>
                  <a:pt x="2169064" y="21039"/>
                  <a:pt x="1960538" y="21946"/>
                </a:cubicBezTo>
                <a:cubicBezTo>
                  <a:pt x="1741090" y="-4324"/>
                  <a:pt x="1530836" y="-18973"/>
                  <a:pt x="1374923" y="21946"/>
                </a:cubicBezTo>
                <a:cubicBezTo>
                  <a:pt x="1223501" y="3116"/>
                  <a:pt x="918362" y="39312"/>
                  <a:pt x="738385" y="21946"/>
                </a:cubicBezTo>
                <a:cubicBezTo>
                  <a:pt x="533141" y="37908"/>
                  <a:pt x="166207" y="-14566"/>
                  <a:pt x="0" y="21946"/>
                </a:cubicBezTo>
                <a:cubicBezTo>
                  <a:pt x="41" y="12241"/>
                  <a:pt x="-29" y="5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custGeom>
                    <a:avLst/>
                    <a:gdLst>
                      <a:gd name="connsiteX0" fmla="*/ 0 w 5092307"/>
                      <a:gd name="connsiteY0" fmla="*/ 0 h 21946"/>
                      <a:gd name="connsiteX1" fmla="*/ 483769 w 5092307"/>
                      <a:gd name="connsiteY1" fmla="*/ 0 h 21946"/>
                      <a:gd name="connsiteX2" fmla="*/ 1222154 w 5092307"/>
                      <a:gd name="connsiteY2" fmla="*/ 0 h 21946"/>
                      <a:gd name="connsiteX3" fmla="*/ 1756846 w 5092307"/>
                      <a:gd name="connsiteY3" fmla="*/ 0 h 21946"/>
                      <a:gd name="connsiteX4" fmla="*/ 2291538 w 5092307"/>
                      <a:gd name="connsiteY4" fmla="*/ 0 h 21946"/>
                      <a:gd name="connsiteX5" fmla="*/ 2979000 w 5092307"/>
                      <a:gd name="connsiteY5" fmla="*/ 0 h 21946"/>
                      <a:gd name="connsiteX6" fmla="*/ 3666461 w 5092307"/>
                      <a:gd name="connsiteY6" fmla="*/ 0 h 21946"/>
                      <a:gd name="connsiteX7" fmla="*/ 4252076 w 5092307"/>
                      <a:gd name="connsiteY7" fmla="*/ 0 h 21946"/>
                      <a:gd name="connsiteX8" fmla="*/ 5092307 w 5092307"/>
                      <a:gd name="connsiteY8" fmla="*/ 0 h 21946"/>
                      <a:gd name="connsiteX9" fmla="*/ 5092307 w 5092307"/>
                      <a:gd name="connsiteY9" fmla="*/ 21946 h 21946"/>
                      <a:gd name="connsiteX10" fmla="*/ 4455769 w 5092307"/>
                      <a:gd name="connsiteY10" fmla="*/ 21946 h 21946"/>
                      <a:gd name="connsiteX11" fmla="*/ 3717384 w 5092307"/>
                      <a:gd name="connsiteY11" fmla="*/ 21946 h 21946"/>
                      <a:gd name="connsiteX12" fmla="*/ 3233615 w 5092307"/>
                      <a:gd name="connsiteY12" fmla="*/ 21946 h 21946"/>
                      <a:gd name="connsiteX13" fmla="*/ 2546154 w 5092307"/>
                      <a:gd name="connsiteY13" fmla="*/ 21946 h 21946"/>
                      <a:gd name="connsiteX14" fmla="*/ 1960538 w 5092307"/>
                      <a:gd name="connsiteY14" fmla="*/ 21946 h 21946"/>
                      <a:gd name="connsiteX15" fmla="*/ 1374923 w 5092307"/>
                      <a:gd name="connsiteY15" fmla="*/ 21946 h 21946"/>
                      <a:gd name="connsiteX16" fmla="*/ 738385 w 5092307"/>
                      <a:gd name="connsiteY16" fmla="*/ 21946 h 21946"/>
                      <a:gd name="connsiteX17" fmla="*/ 0 w 5092307"/>
                      <a:gd name="connsiteY17" fmla="*/ 21946 h 21946"/>
                      <a:gd name="connsiteX18" fmla="*/ 0 w 5092307"/>
                      <a:gd name="connsiteY18" fmla="*/ 0 h 2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5092307" h="21946" fill="none" extrusionOk="0">
                        <a:moveTo>
                          <a:pt x="0" y="0"/>
                        </a:moveTo>
                        <a:cubicBezTo>
                          <a:pt x="126622" y="2207"/>
                          <a:pt x="310281" y="-9618"/>
                          <a:pt x="483769" y="0"/>
                        </a:cubicBezTo>
                        <a:cubicBezTo>
                          <a:pt x="657257" y="9618"/>
                          <a:pt x="962372" y="-35609"/>
                          <a:pt x="1222154" y="0"/>
                        </a:cubicBezTo>
                        <a:cubicBezTo>
                          <a:pt x="1481937" y="35609"/>
                          <a:pt x="1599378" y="20188"/>
                          <a:pt x="1756846" y="0"/>
                        </a:cubicBezTo>
                        <a:cubicBezTo>
                          <a:pt x="1914314" y="-20188"/>
                          <a:pt x="2080092" y="-5105"/>
                          <a:pt x="2291538" y="0"/>
                        </a:cubicBezTo>
                        <a:cubicBezTo>
                          <a:pt x="2502984" y="5105"/>
                          <a:pt x="2714641" y="617"/>
                          <a:pt x="2979000" y="0"/>
                        </a:cubicBezTo>
                        <a:cubicBezTo>
                          <a:pt x="3243359" y="-617"/>
                          <a:pt x="3339677" y="-32878"/>
                          <a:pt x="3666461" y="0"/>
                        </a:cubicBezTo>
                        <a:cubicBezTo>
                          <a:pt x="3993245" y="32878"/>
                          <a:pt x="3959356" y="10646"/>
                          <a:pt x="4252076" y="0"/>
                        </a:cubicBezTo>
                        <a:cubicBezTo>
                          <a:pt x="4544797" y="-10646"/>
                          <a:pt x="4803806" y="-6208"/>
                          <a:pt x="5092307" y="0"/>
                        </a:cubicBezTo>
                        <a:cubicBezTo>
                          <a:pt x="5092586" y="4631"/>
                          <a:pt x="5092360" y="16862"/>
                          <a:pt x="5092307" y="21946"/>
                        </a:cubicBezTo>
                        <a:cubicBezTo>
                          <a:pt x="4963024" y="39542"/>
                          <a:pt x="4769693" y="24041"/>
                          <a:pt x="4455769" y="21946"/>
                        </a:cubicBezTo>
                        <a:cubicBezTo>
                          <a:pt x="4141845" y="19851"/>
                          <a:pt x="3943439" y="-13029"/>
                          <a:pt x="3717384" y="21946"/>
                        </a:cubicBezTo>
                        <a:cubicBezTo>
                          <a:pt x="3491329" y="56921"/>
                          <a:pt x="3361256" y="34282"/>
                          <a:pt x="3233615" y="21946"/>
                        </a:cubicBezTo>
                        <a:cubicBezTo>
                          <a:pt x="3105974" y="9610"/>
                          <a:pt x="2872163" y="30197"/>
                          <a:pt x="2546154" y="21946"/>
                        </a:cubicBezTo>
                        <a:cubicBezTo>
                          <a:pt x="2220145" y="13695"/>
                          <a:pt x="2168829" y="22450"/>
                          <a:pt x="1960538" y="21946"/>
                        </a:cubicBezTo>
                        <a:cubicBezTo>
                          <a:pt x="1752247" y="21442"/>
                          <a:pt x="1523678" y="13932"/>
                          <a:pt x="1374923" y="21946"/>
                        </a:cubicBezTo>
                        <a:cubicBezTo>
                          <a:pt x="1226168" y="29960"/>
                          <a:pt x="928094" y="36837"/>
                          <a:pt x="738385" y="21946"/>
                        </a:cubicBezTo>
                        <a:cubicBezTo>
                          <a:pt x="548676" y="7055"/>
                          <a:pt x="168941" y="-5592"/>
                          <a:pt x="0" y="21946"/>
                        </a:cubicBezTo>
                        <a:cubicBezTo>
                          <a:pt x="287" y="12071"/>
                          <a:pt x="-113" y="6250"/>
                          <a:pt x="0" y="0"/>
                        </a:cubicBezTo>
                        <a:close/>
                      </a:path>
                      <a:path w="5092307" h="21946" stroke="0" extrusionOk="0">
                        <a:moveTo>
                          <a:pt x="0" y="0"/>
                        </a:moveTo>
                        <a:cubicBezTo>
                          <a:pt x="123076" y="8408"/>
                          <a:pt x="290804" y="2227"/>
                          <a:pt x="534692" y="0"/>
                        </a:cubicBezTo>
                        <a:cubicBezTo>
                          <a:pt x="778580" y="-2227"/>
                          <a:pt x="855490" y="-16962"/>
                          <a:pt x="1018461" y="0"/>
                        </a:cubicBezTo>
                        <a:cubicBezTo>
                          <a:pt x="1181432" y="16962"/>
                          <a:pt x="1320664" y="19870"/>
                          <a:pt x="1553154" y="0"/>
                        </a:cubicBezTo>
                        <a:cubicBezTo>
                          <a:pt x="1785644" y="-19870"/>
                          <a:pt x="2036509" y="-20672"/>
                          <a:pt x="2189692" y="0"/>
                        </a:cubicBezTo>
                        <a:cubicBezTo>
                          <a:pt x="2342875" y="20672"/>
                          <a:pt x="2544654" y="-33332"/>
                          <a:pt x="2877153" y="0"/>
                        </a:cubicBezTo>
                        <a:cubicBezTo>
                          <a:pt x="3209652" y="33332"/>
                          <a:pt x="3394712" y="30818"/>
                          <a:pt x="3615538" y="0"/>
                        </a:cubicBezTo>
                        <a:cubicBezTo>
                          <a:pt x="3836364" y="-30818"/>
                          <a:pt x="4201667" y="-30590"/>
                          <a:pt x="4353922" y="0"/>
                        </a:cubicBezTo>
                        <a:cubicBezTo>
                          <a:pt x="4506177" y="30590"/>
                          <a:pt x="4855479" y="18332"/>
                          <a:pt x="5092307" y="0"/>
                        </a:cubicBezTo>
                        <a:cubicBezTo>
                          <a:pt x="5091574" y="4400"/>
                          <a:pt x="5092005" y="11744"/>
                          <a:pt x="5092307" y="21946"/>
                        </a:cubicBezTo>
                        <a:cubicBezTo>
                          <a:pt x="4864916" y="7468"/>
                          <a:pt x="4690539" y="13687"/>
                          <a:pt x="4557615" y="21946"/>
                        </a:cubicBezTo>
                        <a:cubicBezTo>
                          <a:pt x="4424691" y="30205"/>
                          <a:pt x="4076201" y="51864"/>
                          <a:pt x="3819230" y="21946"/>
                        </a:cubicBezTo>
                        <a:cubicBezTo>
                          <a:pt x="3562259" y="-7972"/>
                          <a:pt x="3498341" y="13372"/>
                          <a:pt x="3335461" y="21946"/>
                        </a:cubicBezTo>
                        <a:cubicBezTo>
                          <a:pt x="3172581" y="30520"/>
                          <a:pt x="2979939" y="3719"/>
                          <a:pt x="2648000" y="21946"/>
                        </a:cubicBezTo>
                        <a:cubicBezTo>
                          <a:pt x="2316061" y="40173"/>
                          <a:pt x="2286972" y="9792"/>
                          <a:pt x="2062384" y="21946"/>
                        </a:cubicBezTo>
                        <a:cubicBezTo>
                          <a:pt x="1837796" y="34100"/>
                          <a:pt x="1672241" y="1952"/>
                          <a:pt x="1476769" y="21946"/>
                        </a:cubicBezTo>
                        <a:cubicBezTo>
                          <a:pt x="1281297" y="41940"/>
                          <a:pt x="975566" y="5945"/>
                          <a:pt x="738385" y="21946"/>
                        </a:cubicBezTo>
                        <a:cubicBezTo>
                          <a:pt x="501204" y="37947"/>
                          <a:pt x="163670" y="-14697"/>
                          <a:pt x="0" y="21946"/>
                        </a:cubicBezTo>
                        <a:cubicBezTo>
                          <a:pt x="-116" y="15135"/>
                          <a:pt x="-209" y="7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コンテンツ プレースホルダー 2">
            <a:extLst>
              <a:ext uri="{FF2B5EF4-FFF2-40B4-BE49-F238E27FC236}">
                <a16:creationId xmlns:a16="http://schemas.microsoft.com/office/drawing/2014/main" id="{A847E1E4-8C3E-0AD6-A4A7-B6D46FA70DE4}"/>
              </a:ext>
            </a:extLst>
          </p:cNvPr>
          <p:cNvSpPr txBox="1">
            <a:spLocks/>
          </p:cNvSpPr>
          <p:nvPr/>
        </p:nvSpPr>
        <p:spPr>
          <a:xfrm>
            <a:off x="6357314" y="3247948"/>
            <a:ext cx="7501332" cy="4180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228600">
              <a:lnSpc>
                <a:spcPct val="90000"/>
              </a:lnSpc>
            </a:pPr>
            <a:r>
              <a:rPr lang="en-US" altLang="ko-KR" sz="2600" b="1" dirty="0"/>
              <a:t>1. </a:t>
            </a:r>
            <a:r>
              <a:rPr lang="ko-KR" altLang="en-US" sz="2600" b="1" dirty="0"/>
              <a:t>선정</a:t>
            </a:r>
            <a:r>
              <a:rPr lang="en-US" altLang="ko-KR" sz="2600" b="1" dirty="0"/>
              <a:t> </a:t>
            </a:r>
            <a:r>
              <a:rPr lang="ko-KR" altLang="en-US" sz="2600" b="1" dirty="0"/>
              <a:t>이유 </a:t>
            </a:r>
            <a:endParaRPr lang="en-US" altLang="ko-KR" sz="2600" b="1" dirty="0"/>
          </a:p>
          <a:p>
            <a:pPr marL="0" indent="-228600">
              <a:lnSpc>
                <a:spcPct val="90000"/>
              </a:lnSpc>
            </a:pPr>
            <a:r>
              <a:rPr lang="en-US" altLang="ko-KR" sz="2600" b="1" dirty="0"/>
              <a:t>2. </a:t>
            </a:r>
            <a:r>
              <a:rPr lang="ko-KR" altLang="en-US" sz="2600" b="1" dirty="0"/>
              <a:t>프로젝트 소개</a:t>
            </a:r>
            <a:endParaRPr lang="en-US" altLang="ko-KR" sz="2600" b="1" dirty="0"/>
          </a:p>
          <a:p>
            <a:pPr marL="0" indent="-228600">
              <a:lnSpc>
                <a:spcPct val="90000"/>
              </a:lnSpc>
            </a:pPr>
            <a:r>
              <a:rPr lang="en-US" altLang="ko-KR" sz="2600" b="1" dirty="0"/>
              <a:t>3</a:t>
            </a:r>
            <a:r>
              <a:rPr lang="en-US" altLang="ko-KR" sz="2600" b="1" dirty="0" smtClean="0"/>
              <a:t>. </a:t>
            </a:r>
            <a:r>
              <a:rPr lang="ko-KR" altLang="en-US" sz="2600" b="1" dirty="0"/>
              <a:t>프로젝트 </a:t>
            </a:r>
            <a:r>
              <a:rPr lang="ko-KR" altLang="en-US" sz="2600" b="1" dirty="0" smtClean="0"/>
              <a:t>일정</a:t>
            </a:r>
            <a:endParaRPr lang="en-US" altLang="ko-KR" sz="2600" b="1" dirty="0" smtClean="0"/>
          </a:p>
          <a:p>
            <a:pPr marL="0" indent="-228600">
              <a:lnSpc>
                <a:spcPct val="90000"/>
              </a:lnSpc>
            </a:pPr>
            <a:r>
              <a:rPr lang="en-US" altLang="ko-KR" sz="2600" b="1" dirty="0" smtClean="0"/>
              <a:t>4</a:t>
            </a:r>
            <a:r>
              <a:rPr lang="en-US" altLang="ko-KR" sz="2600" b="1" dirty="0" smtClean="0"/>
              <a:t>.</a:t>
            </a:r>
            <a:r>
              <a:rPr lang="en-US" altLang="ko-KR" sz="2600" b="1" dirty="0"/>
              <a:t> </a:t>
            </a:r>
            <a:r>
              <a:rPr lang="ko-KR" altLang="en-US" sz="2600" b="1" dirty="0"/>
              <a:t>향후 계획</a:t>
            </a:r>
            <a:endParaRPr lang="en-US" altLang="ko-KR" sz="2600" b="1" dirty="0"/>
          </a:p>
        </p:txBody>
      </p:sp>
    </p:spTree>
    <p:extLst>
      <p:ext uri="{BB962C8B-B14F-4D97-AF65-F5344CB8AC3E}">
        <p14:creationId xmlns:p14="http://schemas.microsoft.com/office/powerpoint/2010/main" val="4219152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55913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 b="1">
              <a:latin typeface="+mn-ea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4474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altLang="ko-KR" sz="4374" b="1" dirty="0">
                <a:solidFill>
                  <a:srgbClr val="1F1E1E"/>
                </a:solidFill>
                <a:latin typeface="+mn-ea"/>
                <a:cs typeface="Red Hat Text" pitchFamily="34" charset="-120"/>
              </a:rPr>
              <a:t>1. </a:t>
            </a:r>
            <a:r>
              <a:rPr lang="ko-KR" altLang="en-US" sz="4374" b="1" dirty="0">
                <a:solidFill>
                  <a:srgbClr val="1F1E1E"/>
                </a:solidFill>
                <a:latin typeface="+mn-ea"/>
                <a:cs typeface="Red Hat Text" pitchFamily="34" charset="-120"/>
              </a:rPr>
              <a:t>선정 이유</a:t>
            </a:r>
            <a:endParaRPr lang="en-US" sz="4374" b="1" dirty="0">
              <a:latin typeface="+mn-ea"/>
            </a:endParaRPr>
          </a:p>
        </p:txBody>
      </p:sp>
      <p:sp>
        <p:nvSpPr>
          <p:cNvPr id="7" name="Shape 3"/>
          <p:cNvSpPr/>
          <p:nvPr/>
        </p:nvSpPr>
        <p:spPr>
          <a:xfrm>
            <a:off x="833198" y="6376420"/>
            <a:ext cx="9306401" cy="869206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 dirty="0">
              <a:latin typeface="+mn-ea"/>
            </a:endParaRPr>
          </a:p>
        </p:txBody>
      </p:sp>
      <p:sp>
        <p:nvSpPr>
          <p:cNvPr id="8" name="Text 4"/>
          <p:cNvSpPr/>
          <p:nvPr/>
        </p:nvSpPr>
        <p:spPr>
          <a:xfrm>
            <a:off x="967021" y="66311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422910" indent="-422910" algn="just" latinLnBrk="1">
              <a:lnSpc>
                <a:spcPct val="116000"/>
              </a:lnSpc>
            </a:pPr>
            <a:r>
              <a:rPr lang="ko-KR" altLang="en-US" sz="2200" b="1" dirty="0" smtClean="0">
                <a:solidFill>
                  <a:srgbClr val="000000"/>
                </a:solidFill>
                <a:effectLst/>
                <a:latin typeface="+mn-ea"/>
                <a:cs typeface="휴먼명조"/>
              </a:rPr>
              <a:t>대구에서 교통사고가 자주 발생하여 교통사고 예방을 위한 모델 개발</a:t>
            </a:r>
            <a:endParaRPr lang="en-US" altLang="ko-KR" sz="2200" b="1" dirty="0">
              <a:solidFill>
                <a:srgbClr val="000000"/>
              </a:solidFill>
              <a:effectLst/>
              <a:latin typeface="+mn-ea"/>
              <a:cs typeface="휴먼명조"/>
            </a:endParaRPr>
          </a:p>
        </p:txBody>
      </p:sp>
      <p:pic>
        <p:nvPicPr>
          <p:cNvPr id="1026" name="Picture 2" descr="https://search.pstatic.net/common/?src=http%3A%2F%2Fimgnews.naver.net%2Fimage%2F009%2F2018%2F10%2F02%2F0004227974_001_20181002170733761.jpg&amp;type=sc960_83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98" y="1847438"/>
            <a:ext cx="9056237" cy="4135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877615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2348389" y="115383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2. </a:t>
            </a:r>
            <a:r>
              <a:rPr lang="en-US" sz="4374" dirty="0" err="1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프로젝트</a:t>
            </a: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소개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468969" y="2056902"/>
            <a:ext cx="108049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22910" indent="-422910" algn="just" latinLnBrk="1">
              <a:lnSpc>
                <a:spcPct val="116000"/>
              </a:lnSpc>
            </a:pPr>
            <a:r>
              <a:rPr lang="ko-KR" altLang="en-US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최근 대구에서 교통사고가 늘고있어 해당 사고의 원인을 규명하고 사고율을 낮추기 위해</a:t>
            </a:r>
            <a:r>
              <a:rPr lang="en-US" altLang="ko-KR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, </a:t>
            </a:r>
            <a:r>
              <a:rPr lang="ko-KR" altLang="en-US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시공간 </a:t>
            </a:r>
            <a:endParaRPr lang="en-US" altLang="ko-KR" b="1" dirty="0" smtClean="0">
              <a:solidFill>
                <a:srgbClr val="000000"/>
              </a:solidFill>
              <a:latin typeface="+mj-ea"/>
              <a:ea typeface="+mj-ea"/>
              <a:cs typeface="휴먼명조"/>
            </a:endParaRPr>
          </a:p>
          <a:p>
            <a:pPr marL="422910" indent="-422910" algn="just" latinLnBrk="1">
              <a:lnSpc>
                <a:spcPct val="116000"/>
              </a:lnSpc>
            </a:pPr>
            <a:r>
              <a:rPr lang="ko-KR" altLang="en-US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정보로부터 </a:t>
            </a:r>
            <a:r>
              <a:rPr lang="ko-KR" altLang="en-US" b="1" dirty="0" err="1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사고위험도</a:t>
            </a:r>
            <a:r>
              <a:rPr lang="en-US" altLang="ko-KR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(ECLO)</a:t>
            </a:r>
            <a:r>
              <a:rPr lang="ko-KR" altLang="en-US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를 예측하는 </a:t>
            </a:r>
            <a:r>
              <a:rPr lang="en-US" altLang="ko-KR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AI</a:t>
            </a:r>
            <a:r>
              <a:rPr lang="ko-KR" altLang="en-US" b="1" dirty="0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알고리즘 개발 목표로 </a:t>
            </a:r>
            <a:r>
              <a:rPr lang="ko-KR" altLang="en-US" b="1" dirty="0" err="1" smtClean="0">
                <a:solidFill>
                  <a:srgbClr val="000000"/>
                </a:solidFill>
                <a:latin typeface="+mj-ea"/>
                <a:ea typeface="+mj-ea"/>
                <a:cs typeface="휴먼명조"/>
              </a:rPr>
              <a:t>추친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253264"/>
            <a:ext cx="4495918" cy="277858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348389" y="6186864"/>
            <a:ext cx="50297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교통사고로 매년 많은 </a:t>
            </a:r>
            <a:r>
              <a:rPr lang="en-US" sz="1750" b="1" dirty="0" err="1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사망자와</a:t>
            </a:r>
            <a:r>
              <a:rPr lang="en-US" sz="1750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 </a:t>
            </a:r>
            <a:r>
              <a:rPr lang="en-US" sz="1750" b="1" dirty="0" err="1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부상자가</a:t>
            </a:r>
            <a:r>
              <a:rPr lang="en-US" sz="1750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 </a:t>
            </a:r>
            <a:r>
              <a:rPr lang="ko-KR" altLang="en-US" sz="1750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발생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5802" y="3266360"/>
            <a:ext cx="4304348" cy="266018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770602" y="5439966"/>
            <a:ext cx="2514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9114052" y="6186863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ko-KR" altLang="en-US" sz="1750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교통법규 위반 단속 감소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3" name="Text 7"/>
          <p:cNvSpPr/>
          <p:nvPr/>
        </p:nvSpPr>
        <p:spPr>
          <a:xfrm>
            <a:off x="9192816" y="544008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9192815" y="551880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845221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9331" y="0"/>
            <a:ext cx="14630400" cy="8233053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30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57765" y="648613"/>
            <a:ext cx="4070747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8"/>
              </a:lnSpc>
              <a:buNone/>
            </a:pPr>
            <a:r>
              <a:rPr lang="en-US" sz="4007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3. </a:t>
            </a:r>
            <a:r>
              <a:rPr lang="en-US" sz="4007" b="1" dirty="0" err="1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프로젝트</a:t>
            </a:r>
            <a:r>
              <a:rPr lang="en-US" sz="4007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 일정</a:t>
            </a:r>
            <a:endParaRPr lang="en-US" sz="4007" b="1" dirty="0">
              <a:latin typeface="+mj-ea"/>
              <a:ea typeface="+mj-ea"/>
            </a:endParaRPr>
          </a:p>
        </p:txBody>
      </p:sp>
      <p:sp>
        <p:nvSpPr>
          <p:cNvPr id="6" name="Text 2"/>
          <p:cNvSpPr/>
          <p:nvPr/>
        </p:nvSpPr>
        <p:spPr>
          <a:xfrm>
            <a:off x="4657765" y="715275"/>
            <a:ext cx="9099471" cy="651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4"/>
              </a:lnSpc>
              <a:buNone/>
            </a:pPr>
            <a:endParaRPr lang="en-US" sz="1603" b="1" dirty="0">
              <a:latin typeface="+mj-ea"/>
              <a:ea typeface="+mj-ea"/>
            </a:endParaRPr>
          </a:p>
        </p:txBody>
      </p:sp>
      <p:sp>
        <p:nvSpPr>
          <p:cNvPr id="7" name="Shape 3"/>
          <p:cNvSpPr/>
          <p:nvPr/>
        </p:nvSpPr>
        <p:spPr>
          <a:xfrm>
            <a:off x="4942800" y="1595742"/>
            <a:ext cx="40600" cy="5291852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8" name="Shape 4"/>
          <p:cNvSpPr/>
          <p:nvPr/>
        </p:nvSpPr>
        <p:spPr>
          <a:xfrm>
            <a:off x="5191998" y="1963348"/>
            <a:ext cx="712351" cy="4060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734084" y="1754810"/>
            <a:ext cx="457914" cy="45791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10" name="Text 6"/>
          <p:cNvSpPr/>
          <p:nvPr/>
        </p:nvSpPr>
        <p:spPr>
          <a:xfrm>
            <a:off x="4917321" y="1792910"/>
            <a:ext cx="91440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1</a:t>
            </a:r>
            <a:endParaRPr lang="en-US" sz="2404" b="1" dirty="0">
              <a:latin typeface="+mj-ea"/>
              <a:ea typeface="+mj-ea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082467" y="1799220"/>
            <a:ext cx="2035373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4"/>
              </a:lnSpc>
              <a:buNone/>
            </a:pPr>
            <a:r>
              <a:rPr lang="ko-KR" altLang="en-US" sz="2003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모델링 과정</a:t>
            </a:r>
            <a:endParaRPr lang="en-US" sz="2003" b="1" dirty="0">
              <a:latin typeface="+mj-ea"/>
              <a:ea typeface="+mj-ea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082467" y="2320714"/>
            <a:ext cx="7674769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64"/>
              </a:lnSpc>
              <a:buNone/>
            </a:pP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데이터 분석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, 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추가 확보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, 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특성 </a:t>
            </a:r>
            <a:r>
              <a:rPr lang="ko-KR" altLang="en-US" sz="1603" b="1" dirty="0" smtClean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엔지니어링</a:t>
            </a:r>
            <a:r>
              <a:rPr lang="en-US" altLang="ko-KR" sz="1603" b="1" dirty="0" smtClean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, </a:t>
            </a:r>
            <a:r>
              <a:rPr lang="ko-KR" altLang="en-US" sz="1603" b="1" dirty="0" smtClean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모델링</a:t>
            </a:r>
            <a:endParaRPr lang="en-US" sz="1603" b="1" dirty="0">
              <a:latin typeface="+mj-ea"/>
              <a:ea typeface="+mj-ea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5191998" y="3795124"/>
            <a:ext cx="712351" cy="4060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4734084" y="3586586"/>
            <a:ext cx="457914" cy="45791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4879221" y="3624686"/>
            <a:ext cx="167640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2</a:t>
            </a:r>
            <a:endParaRPr lang="en-US" sz="2404" b="1" dirty="0">
              <a:latin typeface="+mj-ea"/>
              <a:ea typeface="+mj-ea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082467" y="3630997"/>
            <a:ext cx="2035373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4"/>
              </a:lnSpc>
              <a:buNone/>
            </a:pPr>
            <a:r>
              <a:rPr lang="ko-KR" altLang="en-US" sz="2003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결론 도출 및 정리</a:t>
            </a:r>
            <a:endParaRPr lang="en-US" sz="2003" b="1" dirty="0">
              <a:latin typeface="+mj-ea"/>
              <a:ea typeface="+mj-ea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082467" y="4152490"/>
            <a:ext cx="7674769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64"/>
              </a:lnSpc>
              <a:buNone/>
            </a:pP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모델 해석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, 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정리 자료 제작</a:t>
            </a:r>
            <a:endParaRPr lang="en-US" sz="1603" b="1" dirty="0">
              <a:latin typeface="+mj-ea"/>
              <a:ea typeface="+mj-ea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5191998" y="5626901"/>
            <a:ext cx="712351" cy="4060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19" name="Shape 15"/>
          <p:cNvSpPr/>
          <p:nvPr/>
        </p:nvSpPr>
        <p:spPr>
          <a:xfrm>
            <a:off x="4734084" y="5418363"/>
            <a:ext cx="457914" cy="45791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ko-KR" altLang="en-US" b="1">
              <a:latin typeface="+mj-ea"/>
              <a:ea typeface="+mj-ea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4875411" y="5456463"/>
            <a:ext cx="175260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3</a:t>
            </a:r>
            <a:endParaRPr lang="en-US" sz="2404" b="1" dirty="0">
              <a:latin typeface="+mj-ea"/>
              <a:ea typeface="+mj-ea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6082467" y="5462773"/>
            <a:ext cx="2035373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4"/>
              </a:lnSpc>
              <a:buNone/>
            </a:pPr>
            <a:r>
              <a:rPr lang="ko-KR" altLang="en-US" sz="2003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보고회 등</a:t>
            </a:r>
            <a:endParaRPr lang="en-US" sz="2003" b="1" dirty="0">
              <a:latin typeface="+mj-ea"/>
              <a:ea typeface="+mj-ea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6082467" y="5984267"/>
            <a:ext cx="7674769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64"/>
              </a:lnSpc>
              <a:buNone/>
            </a:pP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계획서 보고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/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중간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/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최종보고회</a:t>
            </a:r>
            <a:r>
              <a:rPr lang="en-US" altLang="ko-KR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, </a:t>
            </a:r>
            <a:r>
              <a:rPr lang="ko-KR" altLang="en-US" sz="1603" b="1" dirty="0">
                <a:solidFill>
                  <a:srgbClr val="3B3535"/>
                </a:solidFill>
                <a:latin typeface="+mj-ea"/>
                <a:ea typeface="+mj-ea"/>
                <a:cs typeface="Roboto" pitchFamily="34" charset="-120"/>
              </a:rPr>
              <a:t>검수</a:t>
            </a:r>
            <a:endParaRPr lang="en-US" sz="1603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 b="1"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715" y="1500262"/>
            <a:ext cx="12416969" cy="5229076"/>
          </a:xfrm>
          <a:prstGeom prst="rect">
            <a:avLst/>
          </a:prstGeom>
        </p:spPr>
      </p:pic>
      <p:sp>
        <p:nvSpPr>
          <p:cNvPr id="11" name="Text 1"/>
          <p:cNvSpPr/>
          <p:nvPr/>
        </p:nvSpPr>
        <p:spPr>
          <a:xfrm>
            <a:off x="4657765" y="648613"/>
            <a:ext cx="4070747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8"/>
              </a:lnSpc>
              <a:buNone/>
            </a:pPr>
            <a:r>
              <a:rPr lang="ko-KR" altLang="en-US" sz="4007" b="1" dirty="0" smtClean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상세</a:t>
            </a:r>
            <a:r>
              <a:rPr lang="en-US" sz="4007" b="1" dirty="0" smtClean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 </a:t>
            </a:r>
            <a:r>
              <a:rPr lang="en-US" sz="4007" b="1" dirty="0" err="1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프로젝트</a:t>
            </a:r>
            <a:r>
              <a:rPr lang="en-US" sz="4007" b="1" dirty="0">
                <a:solidFill>
                  <a:srgbClr val="1F1E1E"/>
                </a:solidFill>
                <a:latin typeface="+mj-ea"/>
                <a:ea typeface="+mj-ea"/>
                <a:cs typeface="Red Hat Text" pitchFamily="34" charset="-120"/>
              </a:rPr>
              <a:t> 일정</a:t>
            </a:r>
            <a:endParaRPr lang="en-US" sz="4007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1896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22421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ko-KR" altLang="en-US" b="1">
              <a:latin typeface="+mn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2348389" y="115395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smtClean="0">
                <a:solidFill>
                  <a:srgbClr val="1F1E1E"/>
                </a:solidFill>
                <a:latin typeface="+mn-ea"/>
                <a:cs typeface="Red Hat Text" pitchFamily="34" charset="-120"/>
              </a:rPr>
              <a:t>4. </a:t>
            </a:r>
            <a:r>
              <a:rPr lang="en-US" sz="4374" b="1" dirty="0" err="1" smtClean="0">
                <a:solidFill>
                  <a:srgbClr val="1F1E1E"/>
                </a:solidFill>
                <a:latin typeface="+mn-ea"/>
                <a:cs typeface="Red Hat Text" pitchFamily="34" charset="-120"/>
              </a:rPr>
              <a:t>향후</a:t>
            </a:r>
            <a:r>
              <a:rPr lang="en-US" sz="4374" b="1" dirty="0" smtClean="0">
                <a:solidFill>
                  <a:srgbClr val="1F1E1E"/>
                </a:solidFill>
                <a:latin typeface="+mn-ea"/>
                <a:cs typeface="Red Hat Text" pitchFamily="34" charset="-120"/>
              </a:rPr>
              <a:t> </a:t>
            </a:r>
            <a:r>
              <a:rPr lang="en-US" sz="4374" b="1" dirty="0">
                <a:solidFill>
                  <a:srgbClr val="1F1E1E"/>
                </a:solidFill>
                <a:latin typeface="+mn-ea"/>
                <a:cs typeface="Red Hat Text" pitchFamily="34" charset="-120"/>
              </a:rPr>
              <a:t>계획</a:t>
            </a:r>
            <a:endParaRPr lang="en-US" sz="4374" b="1" dirty="0">
              <a:latin typeface="+mn-ea"/>
            </a:endParaRPr>
          </a:p>
        </p:txBody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ABE75EEF-E28E-7087-12C0-4C70CC00FEE0}"/>
              </a:ext>
            </a:extLst>
          </p:cNvPr>
          <p:cNvSpPr/>
          <p:nvPr/>
        </p:nvSpPr>
        <p:spPr>
          <a:xfrm>
            <a:off x="1237899" y="3570448"/>
            <a:ext cx="2220979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  <p:txBody>
          <a:bodyPr/>
          <a:lstStyle/>
          <a:p>
            <a:r>
              <a:rPr lang="ko-KR" altLang="en-US" sz="2400" b="1" dirty="0">
                <a:latin typeface="+mn-ea"/>
              </a:rPr>
              <a:t>데이터 파악 및 기술 통계량 계산</a:t>
            </a:r>
          </a:p>
        </p:txBody>
      </p:sp>
      <p:sp>
        <p:nvSpPr>
          <p:cNvPr id="21" name="Shape 3">
            <a:extLst>
              <a:ext uri="{FF2B5EF4-FFF2-40B4-BE49-F238E27FC236}">
                <a16:creationId xmlns:a16="http://schemas.microsoft.com/office/drawing/2014/main" id="{F61A56F7-C43A-1C63-014F-A29A117390CA}"/>
              </a:ext>
            </a:extLst>
          </p:cNvPr>
          <p:cNvSpPr/>
          <p:nvPr/>
        </p:nvSpPr>
        <p:spPr>
          <a:xfrm>
            <a:off x="4388872" y="3576545"/>
            <a:ext cx="2220979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  <p:txBody>
          <a:bodyPr/>
          <a:lstStyle/>
          <a:p>
            <a:pPr algn="ctr"/>
            <a:endParaRPr lang="en-US" altLang="ko-KR" sz="2400" b="1" dirty="0" smtClean="0">
              <a:latin typeface="+mn-ea"/>
            </a:endParaRPr>
          </a:p>
          <a:p>
            <a:pPr algn="ctr"/>
            <a:r>
              <a:rPr lang="ko-KR" altLang="en-US" sz="2400" b="1" dirty="0" smtClean="0">
                <a:latin typeface="+mn-ea"/>
              </a:rPr>
              <a:t>데이터 </a:t>
            </a:r>
            <a:r>
              <a:rPr lang="ko-KR" altLang="en-US" sz="2400" b="1" dirty="0">
                <a:latin typeface="+mn-ea"/>
              </a:rPr>
              <a:t>분석</a:t>
            </a:r>
          </a:p>
        </p:txBody>
      </p:sp>
      <p:sp>
        <p:nvSpPr>
          <p:cNvPr id="22" name="Shape 3">
            <a:extLst>
              <a:ext uri="{FF2B5EF4-FFF2-40B4-BE49-F238E27FC236}">
                <a16:creationId xmlns:a16="http://schemas.microsoft.com/office/drawing/2014/main" id="{604DBC53-B734-4693-9B81-872CBE9E8F89}"/>
              </a:ext>
            </a:extLst>
          </p:cNvPr>
          <p:cNvSpPr/>
          <p:nvPr/>
        </p:nvSpPr>
        <p:spPr>
          <a:xfrm>
            <a:off x="7539845" y="3570448"/>
            <a:ext cx="2220979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  <p:txBody>
          <a:bodyPr/>
          <a:lstStyle/>
          <a:p>
            <a:pPr algn="ctr"/>
            <a:r>
              <a:rPr lang="ko-KR" altLang="en-US" sz="2400" b="1" dirty="0" smtClean="0">
                <a:latin typeface="+mn-ea"/>
              </a:rPr>
              <a:t>데이터 </a:t>
            </a:r>
            <a:r>
              <a:rPr lang="ko-KR" altLang="en-US" sz="2400" b="1" dirty="0">
                <a:latin typeface="+mn-ea"/>
              </a:rPr>
              <a:t>추가확보</a:t>
            </a: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2C368B86-76A1-6E04-7EFE-3B353A0EB721}"/>
              </a:ext>
            </a:extLst>
          </p:cNvPr>
          <p:cNvSpPr/>
          <p:nvPr/>
        </p:nvSpPr>
        <p:spPr>
          <a:xfrm>
            <a:off x="10690818" y="3569506"/>
            <a:ext cx="2220979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  <p:txBody>
          <a:bodyPr/>
          <a:lstStyle/>
          <a:p>
            <a:pPr algn="ctr"/>
            <a:r>
              <a:rPr lang="ko-KR" altLang="en-US" sz="2400" b="1" dirty="0">
                <a:latin typeface="+mn-ea"/>
              </a:rPr>
              <a:t>특성 엔지니어링</a:t>
            </a:r>
          </a:p>
        </p:txBody>
      </p:sp>
      <p:sp>
        <p:nvSpPr>
          <p:cNvPr id="24" name="오른쪽 화살표[R] 23">
            <a:extLst>
              <a:ext uri="{FF2B5EF4-FFF2-40B4-BE49-F238E27FC236}">
                <a16:creationId xmlns:a16="http://schemas.microsoft.com/office/drawing/2014/main" id="{2DE22EE9-EE90-DBBA-DE4E-49432B103C7A}"/>
              </a:ext>
            </a:extLst>
          </p:cNvPr>
          <p:cNvSpPr/>
          <p:nvPr/>
        </p:nvSpPr>
        <p:spPr>
          <a:xfrm>
            <a:off x="3644229" y="4099289"/>
            <a:ext cx="642552" cy="420130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>
              <a:latin typeface="+mn-ea"/>
            </a:endParaRPr>
          </a:p>
        </p:txBody>
      </p:sp>
      <p:sp>
        <p:nvSpPr>
          <p:cNvPr id="25" name="오른쪽 화살표[R] 24">
            <a:extLst>
              <a:ext uri="{FF2B5EF4-FFF2-40B4-BE49-F238E27FC236}">
                <a16:creationId xmlns:a16="http://schemas.microsoft.com/office/drawing/2014/main" id="{B38DE3A7-568C-9C5F-9B20-C112F830C37A}"/>
              </a:ext>
            </a:extLst>
          </p:cNvPr>
          <p:cNvSpPr/>
          <p:nvPr/>
        </p:nvSpPr>
        <p:spPr>
          <a:xfrm>
            <a:off x="6753572" y="4100457"/>
            <a:ext cx="642552" cy="420130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>
              <a:latin typeface="+mn-ea"/>
            </a:endParaRPr>
          </a:p>
        </p:txBody>
      </p:sp>
      <p:sp>
        <p:nvSpPr>
          <p:cNvPr id="26" name="오른쪽 화살표[R] 25">
            <a:extLst>
              <a:ext uri="{FF2B5EF4-FFF2-40B4-BE49-F238E27FC236}">
                <a16:creationId xmlns:a16="http://schemas.microsoft.com/office/drawing/2014/main" id="{58F081A7-0F0E-58C0-9A22-AC3349C685BB}"/>
              </a:ext>
            </a:extLst>
          </p:cNvPr>
          <p:cNvSpPr/>
          <p:nvPr/>
        </p:nvSpPr>
        <p:spPr>
          <a:xfrm>
            <a:off x="9904545" y="4099289"/>
            <a:ext cx="642552" cy="420130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>
              <a:latin typeface="+mn-ea"/>
            </a:endParaRPr>
          </a:p>
        </p:txBody>
      </p:sp>
      <p:sp>
        <p:nvSpPr>
          <p:cNvPr id="29" name="U자형 화살표[U] 28">
            <a:extLst>
              <a:ext uri="{FF2B5EF4-FFF2-40B4-BE49-F238E27FC236}">
                <a16:creationId xmlns:a16="http://schemas.microsoft.com/office/drawing/2014/main" id="{DCF990D0-1F80-BB19-7C89-25CB9C2CB8C0}"/>
              </a:ext>
            </a:extLst>
          </p:cNvPr>
          <p:cNvSpPr/>
          <p:nvPr/>
        </p:nvSpPr>
        <p:spPr>
          <a:xfrm flipH="1">
            <a:off x="8826566" y="2806056"/>
            <a:ext cx="3096689" cy="799742"/>
          </a:xfrm>
          <a:prstGeom prst="uturnArrow">
            <a:avLst>
              <a:gd name="adj1" fmla="val 25000"/>
              <a:gd name="adj2" fmla="val 23455"/>
              <a:gd name="adj3" fmla="val 25000"/>
              <a:gd name="adj4" fmla="val 43750"/>
              <a:gd name="adj5" fmla="val 100000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>
              <a:solidFill>
                <a:schemeClr val="tx1"/>
              </a:solidFill>
              <a:latin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137</Words>
  <Application>Microsoft Office PowerPoint</Application>
  <PresentationFormat>사용자 지정</PresentationFormat>
  <Paragraphs>39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Red Hat Text</vt:lpstr>
      <vt:lpstr>Roboto</vt:lpstr>
      <vt:lpstr>맑은 고딕</vt:lpstr>
      <vt:lpstr>휴먼명조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태정수</cp:lastModifiedBy>
  <cp:revision>11</cp:revision>
  <dcterms:created xsi:type="dcterms:W3CDTF">2023-12-01T08:52:54Z</dcterms:created>
  <dcterms:modified xsi:type="dcterms:W3CDTF">2023-12-04T07:09:37Z</dcterms:modified>
</cp:coreProperties>
</file>